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65" r:id="rId5"/>
    <p:sldId id="271" r:id="rId6"/>
    <p:sldId id="259" r:id="rId7"/>
    <p:sldId id="272" r:id="rId8"/>
    <p:sldId id="273" r:id="rId9"/>
    <p:sldId id="260" r:id="rId10"/>
    <p:sldId id="267" r:id="rId11"/>
    <p:sldId id="274" r:id="rId12"/>
    <p:sldId id="276" r:id="rId13"/>
    <p:sldId id="275" r:id="rId14"/>
    <p:sldId id="261" r:id="rId15"/>
    <p:sldId id="268" r:id="rId16"/>
    <p:sldId id="277" r:id="rId17"/>
    <p:sldId id="278" r:id="rId18"/>
    <p:sldId id="262" r:id="rId19"/>
    <p:sldId id="269" r:id="rId20"/>
    <p:sldId id="280" r:id="rId21"/>
    <p:sldId id="279" r:id="rId22"/>
    <p:sldId id="281" r:id="rId23"/>
    <p:sldId id="263" r:id="rId24"/>
    <p:sldId id="270" r:id="rId25"/>
    <p:sldId id="258" r:id="rId26"/>
    <p:sldId id="282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4040"/>
    <a:srgbClr val="FBC566"/>
    <a:srgbClr val="F0E6B4"/>
    <a:srgbClr val="C2B7FF"/>
    <a:srgbClr val="E5E1FF"/>
    <a:srgbClr val="FF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EF133-9825-F095-90D2-3A9C16FDF8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C2E500-F691-0C95-EE8A-B58D85386D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FDFDF4-6D40-DFB5-CF1B-7E87592F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C893A9-8D73-BFE0-B112-E4A81C258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ABFEB0-A861-00A0-5F12-71F391C9E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98882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5082FB-6960-1E0E-D5AC-A61BA38C8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3CAF37-E4DF-8E59-E98E-1C20ABE82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A9537F-A293-0F85-42BC-2832AAFF0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539F731-9F7A-0DF8-9A7F-5549A0DA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28089F-DA8C-AE45-376C-F75E6972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817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EDA13F-09C8-D4B7-3224-F42AA7F6AD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3E9AF20-BFEA-5EFA-9E4E-4EE864578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7200831-568B-A127-77CA-859BF0AC5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9ED491-96E3-9995-BA60-A634763E0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39EB1E-6AC5-E689-3461-5287EC53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0573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D8E50-045B-EEA1-36CF-67D2A4179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47481D-093B-9DD5-E071-1774836EA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D8E0F6-9986-0D0C-7005-F874061C2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FBA8CE9-94FA-FC34-BC55-21ABA17D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D0916C-7979-FD46-45BE-337DDA72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18754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0CB395-CFF8-EB0C-33F5-3C9E42B59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8DE0A5-46AA-5DC7-BCA9-1AB1E44DDA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F159802-0CE6-5E38-37E5-23B227847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F62F8D-B02D-1E48-0FB5-8388A936C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31D51A-8DE8-E46D-6FCF-50D6F105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0384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91292-E031-2D39-8014-DB1D7F6C0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FA5A372-0431-9CA0-B274-DB441071EF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CAED53-30B0-AFD1-704A-55F3798A1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490F70-0613-F58E-AD2C-A5783D246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F1038AE-FBF7-92B2-B1C2-7A19496F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A1A976-3CF7-3DD7-5A53-C31504D4E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544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6C0CE2-AA7C-E1AF-3E6D-DC3046C8C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7B34B35-6995-E7BD-7B8C-D67EE3574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4C4182F-0304-9AED-A923-A1E56AC3E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E830473-A5E6-C972-91BF-2C3428B6E2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829D77-3B8F-501E-2F18-210277A3BB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128EF09-10EE-0E71-C5F6-E2A649028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41B8A33-3642-10A0-7895-9020BFB12A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55B5755-A148-A64A-9AD1-6C007D28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089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2B0290-8B91-B1BC-C9CF-3101E048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09035F-E2AF-F997-F34D-4643E88F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D88E1F-8385-70F6-8088-174373E22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0563791-1132-047A-A7B6-9E8B720B3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55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FB6B1D3-F969-7566-8DF9-C67619F2B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54B932-F421-030F-BF68-BA46C6747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0751B9-7746-DEC0-CBC0-FE5C3193A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3587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B7FA1-89FC-C8C1-E900-1ABA0A38B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03D6DF3-8CC3-7D8D-8DCC-7992213E3A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355F0E-8D4C-89BE-3874-1E0F7A25CF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A6EAC19-CA3C-3476-B8A8-624DBCAEC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F0A9DB8-D183-29CB-689A-B97A3C044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289DA62-EA71-1B93-723F-D9A46B1E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17626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296670-A2AE-1A32-CFBF-51A0B1AAA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47DC1DD-BF05-6084-30F0-54601BA553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021F40-5721-2FC5-F5F3-9CC4E22F24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E10B30D-C266-01EB-8D33-F6915EF4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08B6329-7BDF-B35F-045C-799BD1E2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EE1C31B-A3C5-9969-B283-5AF95B487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5498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14157A-C304-40CD-B4AC-89748B00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6BC556-D036-0C93-D3CE-87F5FF5E4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B41D6C-537C-0123-08FD-F3CC11706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6A725-DB79-444B-9ABF-77D18263B3EE}" type="datetimeFigureOut">
              <a:rPr lang="es-ES" smtClean="0"/>
              <a:t>15/12/2023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68FE86-FCE6-674B-5F89-2596684C3B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574522-549C-0024-0536-8D0A7B96E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2DF72-CBAC-4E64-8E49-18B00EAD93D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1325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.mp4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2612074-356A-E482-E06A-1AA5241F0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903" y="1035312"/>
            <a:ext cx="4676193" cy="478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29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FILTRADO DE LAS LÍNEAS PARA ESCOGER LAS 4 LÍNEAS DEL TABLERO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D43CAAD-4BAC-9A7D-C93E-DA9C1B018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997" y="2185562"/>
            <a:ext cx="4027038" cy="31272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5B01F66-391C-F33A-49AF-A3C693DF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507" y="2037371"/>
            <a:ext cx="3181962" cy="3423630"/>
          </a:xfrm>
          <a:prstGeom prst="rect">
            <a:avLst/>
          </a:prstGeom>
        </p:spPr>
      </p:pic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CC1378C5-C0AE-155A-C968-77D559E68054}"/>
              </a:ext>
            </a:extLst>
          </p:cNvPr>
          <p:cNvSpPr/>
          <p:nvPr/>
        </p:nvSpPr>
        <p:spPr>
          <a:xfrm>
            <a:off x="9640809" y="5148470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¡Demasiadas líneas!</a:t>
            </a:r>
          </a:p>
        </p:txBody>
      </p:sp>
    </p:spTree>
    <p:extLst>
      <p:ext uri="{BB962C8B-B14F-4D97-AF65-F5344CB8AC3E}">
        <p14:creationId xmlns:p14="http://schemas.microsoft.com/office/powerpoint/2010/main" val="2095537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FILTRADO DE LAS LÍNEAS PARA ESCOGER LAS 4 LÍNEAS DEL TABLERO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FFA19A-A14C-5477-4903-980BF49FE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512" y="2222500"/>
            <a:ext cx="4058187" cy="347246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9CBC6EB-6017-C38D-AE69-1183DFB5F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8700" y="2222500"/>
            <a:ext cx="3148893" cy="3401870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26F2DB7-D9B7-2207-015E-CA919A1542F8}"/>
              </a:ext>
            </a:extLst>
          </p:cNvPr>
          <p:cNvSpPr/>
          <p:nvPr/>
        </p:nvSpPr>
        <p:spPr>
          <a:xfrm>
            <a:off x="9640809" y="5349136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¡Falsos positivos con diagonales!</a:t>
            </a:r>
          </a:p>
        </p:txBody>
      </p:sp>
    </p:spTree>
    <p:extLst>
      <p:ext uri="{BB962C8B-B14F-4D97-AF65-F5344CB8AC3E}">
        <p14:creationId xmlns:p14="http://schemas.microsoft.com/office/powerpoint/2010/main" val="17360844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FILTRADO DE LAS LÍNEAS PARA ESCOGER LAS 4 LÍNEAS DEL TABLERO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49CBC6EB-6017-C38D-AE69-1183DFB5F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532" y="4164139"/>
            <a:ext cx="1590982" cy="1718799"/>
          </a:xfrm>
          <a:prstGeom prst="rect">
            <a:avLst/>
          </a:prstGeom>
        </p:spPr>
      </p:pic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26F2DB7-D9B7-2207-015E-CA919A1542F8}"/>
              </a:ext>
            </a:extLst>
          </p:cNvPr>
          <p:cNvSpPr/>
          <p:nvPr/>
        </p:nvSpPr>
        <p:spPr>
          <a:xfrm>
            <a:off x="3930946" y="4489736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¡Falsos positivos con diagonales!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3CC45F-EE31-41AA-0AA7-E471762A0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0611" y="1717185"/>
            <a:ext cx="1576822" cy="1711815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9F2ECC0C-72A2-613F-A1C2-BCB70EAD4D46}"/>
              </a:ext>
            </a:extLst>
          </p:cNvPr>
          <p:cNvSpPr/>
          <p:nvPr/>
        </p:nvSpPr>
        <p:spPr>
          <a:xfrm>
            <a:off x="3930946" y="2039290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¡Demasiadas líneas!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58F318E0-4D4A-1046-14B8-5302CB6C155F}"/>
              </a:ext>
            </a:extLst>
          </p:cNvPr>
          <p:cNvSpPr/>
          <p:nvPr/>
        </p:nvSpPr>
        <p:spPr>
          <a:xfrm>
            <a:off x="7221262" y="2128190"/>
            <a:ext cx="3827737" cy="338401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>
                <a:solidFill>
                  <a:schemeClr val="tx1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Solución:</a:t>
            </a:r>
          </a:p>
          <a:p>
            <a:pPr algn="ctr"/>
            <a:endParaRPr lang="es-ES" sz="1800" dirty="0">
              <a:solidFill>
                <a:schemeClr val="tx1"/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r>
              <a:rPr lang="es-ES" sz="1800" dirty="0">
                <a:solidFill>
                  <a:schemeClr val="tx1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- Desechar líneas diagonales</a:t>
            </a:r>
          </a:p>
          <a:p>
            <a:pPr algn="ctr"/>
            <a:r>
              <a:rPr lang="es-ES" sz="1800" dirty="0">
                <a:solidFill>
                  <a:schemeClr val="tx1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(umbral de inclinación)</a:t>
            </a:r>
          </a:p>
          <a:p>
            <a:pPr algn="ctr"/>
            <a:endParaRPr lang="es-ES" sz="1800" dirty="0">
              <a:solidFill>
                <a:schemeClr val="tx1"/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r>
              <a:rPr lang="es-ES" sz="1800" dirty="0">
                <a:solidFill>
                  <a:schemeClr val="tx1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- Desechar líneas muy juntas</a:t>
            </a:r>
          </a:p>
          <a:p>
            <a:pPr algn="ctr"/>
            <a:r>
              <a:rPr lang="es-ES" sz="1800" dirty="0">
                <a:solidFill>
                  <a:schemeClr val="tx1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(umbral de cercanía)</a:t>
            </a:r>
            <a:endParaRPr lang="es-ES" sz="1800" dirty="0">
              <a:solidFill>
                <a:schemeClr val="tx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975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FILTRADO DE LAS LÍNEAS PARA ESCOGER LAS 4 LÍNEAS DEL TABLERO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317BF8F-023D-33B1-69F0-3713B97DF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51" y="2273300"/>
            <a:ext cx="3966936" cy="306957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FB10B9-3761-AFA4-D81D-4C9044196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101" y="3240214"/>
            <a:ext cx="2958499" cy="321173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76DDC69-35AA-01FA-E221-65C8A3870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2663" y="2668095"/>
            <a:ext cx="3296750" cy="357672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8803840F-4DF3-5988-A377-9F361E9AFF00}"/>
              </a:ext>
            </a:extLst>
          </p:cNvPr>
          <p:cNvSpPr txBox="1"/>
          <p:nvPr/>
        </p:nvSpPr>
        <p:spPr>
          <a:xfrm>
            <a:off x="5246563" y="2809096"/>
            <a:ext cx="308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4 líneas exteriores</a:t>
            </a:r>
            <a:endParaRPr lang="es-ES" sz="16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EE60BDE-8176-E60A-D7DE-E99F44E65ACE}"/>
              </a:ext>
            </a:extLst>
          </p:cNvPr>
          <p:cNvSpPr txBox="1"/>
          <p:nvPr/>
        </p:nvSpPr>
        <p:spPr>
          <a:xfrm>
            <a:off x="8543313" y="1950134"/>
            <a:ext cx="308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algn="ctr">
              <a:defRPr>
                <a:latin typeface="Circular Bold" panose="02000801000000010001" pitchFamily="2" charset="0"/>
                <a:ea typeface="Circular Bold" panose="02000801000000010001" pitchFamily="2" charset="0"/>
              </a:defRPr>
            </a:lvl1pPr>
          </a:lstStyle>
          <a:p>
            <a:pPr algn="l"/>
            <a:r>
              <a:rPr lang="es-ES" dirty="0"/>
              <a:t>4 Líneas exteriores +</a:t>
            </a:r>
          </a:p>
          <a:p>
            <a:pPr algn="l"/>
            <a:r>
              <a:rPr lang="es-ES" dirty="0"/>
              <a:t>4 líneas interiores</a:t>
            </a:r>
          </a:p>
        </p:txBody>
      </p:sp>
    </p:spTree>
    <p:extLst>
      <p:ext uri="{BB962C8B-B14F-4D97-AF65-F5344CB8AC3E}">
        <p14:creationId xmlns:p14="http://schemas.microsoft.com/office/powerpoint/2010/main" val="9518670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790699" y="590550"/>
            <a:ext cx="928687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CAPTURA DEL FOTOGRAMA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PROCESAMIENTO DE LA CAPTURA Y DETECCIÓN DE LÍNEAS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FILTRADO DE LAS LÍNEAS PARA ESCOGER LAS 4 LÍNEAS DEL TABLERO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48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</a:t>
            </a:r>
            <a:r>
              <a:rPr lang="es-ES" sz="4800" dirty="0">
                <a:latin typeface="Circular Bold" panose="02000801000000010001" pitchFamily="2" charset="0"/>
                <a:ea typeface="Circular Bold" panose="02000801000000010001" pitchFamily="2" charset="0"/>
              </a:rPr>
              <a:t> SEGMENTACIÓN DE LAS CELDAS DEL TABLERO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MOVIMIENTO DEL JUGADOR – CLASIFICACIÓN DE LAS FIGURAS ENCONTRADAS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5: MOVIMIENTO DEL BOT – ANÁLISIS DEL TABLERO Y DECISIÓN DEL MOVIMIENTO</a:t>
            </a:r>
          </a:p>
        </p:txBody>
      </p:sp>
    </p:spTree>
    <p:extLst>
      <p:ext uri="{BB962C8B-B14F-4D97-AF65-F5344CB8AC3E}">
        <p14:creationId xmlns:p14="http://schemas.microsoft.com/office/powerpoint/2010/main" val="1836044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851CA4-51AB-2649-D22C-5843E2F98B6A}"/>
              </a:ext>
            </a:extLst>
          </p:cNvPr>
          <p:cNvSpPr/>
          <p:nvPr/>
        </p:nvSpPr>
        <p:spPr>
          <a:xfrm>
            <a:off x="0" y="0"/>
            <a:ext cx="12192000" cy="1067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SEGMENTACIÓN DE LAS CELDAS DEL TABLERO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A52E146E-D268-8ECB-EC85-F8341C770030}"/>
              </a:ext>
            </a:extLst>
          </p:cNvPr>
          <p:cNvSpPr/>
          <p:nvPr/>
        </p:nvSpPr>
        <p:spPr>
          <a:xfrm>
            <a:off x="1625608" y="1405342"/>
            <a:ext cx="2165052" cy="1356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Obtención de intersecciones: </a:t>
            </a:r>
            <a:r>
              <a:rPr lang="es-ES" dirty="0" err="1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shapely</a:t>
            </a:r>
            <a:endParaRPr lang="es-ES" dirty="0">
              <a:solidFill>
                <a:sysClr val="windowText" lastClr="000000"/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88C8BF8-CC35-38BA-82CA-7DF0CF30B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79" y="3376751"/>
            <a:ext cx="3809503" cy="298030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C0B9719-87C8-266B-BAC6-7C36F7AE7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165" y="1333904"/>
            <a:ext cx="3600953" cy="3905795"/>
          </a:xfrm>
          <a:prstGeom prst="rect">
            <a:avLst/>
          </a:prstGeom>
        </p:spPr>
      </p:pic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22042DC-1EEF-FC89-5B8A-A154275041D3}"/>
              </a:ext>
            </a:extLst>
          </p:cNvPr>
          <p:cNvSpPr/>
          <p:nvPr/>
        </p:nvSpPr>
        <p:spPr>
          <a:xfrm>
            <a:off x="9806430" y="4456492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¡Perspectiva!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293F616-10B1-3383-C194-CC426E823A3A}"/>
              </a:ext>
            </a:extLst>
          </p:cNvPr>
          <p:cNvSpPr/>
          <p:nvPr/>
        </p:nvSpPr>
        <p:spPr>
          <a:xfrm>
            <a:off x="9806430" y="5665296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¡Celdas muy grandes!</a:t>
            </a:r>
          </a:p>
        </p:txBody>
      </p:sp>
    </p:spTree>
    <p:extLst>
      <p:ext uri="{BB962C8B-B14F-4D97-AF65-F5344CB8AC3E}">
        <p14:creationId xmlns:p14="http://schemas.microsoft.com/office/powerpoint/2010/main" val="261822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851CA4-51AB-2649-D22C-5843E2F98B6A}"/>
              </a:ext>
            </a:extLst>
          </p:cNvPr>
          <p:cNvSpPr/>
          <p:nvPr/>
        </p:nvSpPr>
        <p:spPr>
          <a:xfrm>
            <a:off x="0" y="0"/>
            <a:ext cx="12192000" cy="1067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SEGMENTACIÓN DE LAS CELDAS DEL TABLERO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2772AE2D-DF66-E1CA-C567-092D3C880BA7}"/>
              </a:ext>
            </a:extLst>
          </p:cNvPr>
          <p:cNvSpPr/>
          <p:nvPr/>
        </p:nvSpPr>
        <p:spPr>
          <a:xfrm>
            <a:off x="2350678" y="1741985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¡Perspectiva!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835F13-72AF-2A8E-7FD7-388D59369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81944"/>
            <a:ext cx="4245870" cy="4233055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93295CDD-231B-3D01-BDB7-1D7057068E39}"/>
              </a:ext>
            </a:extLst>
          </p:cNvPr>
          <p:cNvSpPr/>
          <p:nvPr/>
        </p:nvSpPr>
        <p:spPr>
          <a:xfrm>
            <a:off x="9640809" y="5031687"/>
            <a:ext cx="2165052" cy="1366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Solución:</a:t>
            </a:r>
          </a:p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Homografía (transformación de perspectiva)</a:t>
            </a:r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014B2A15-DA75-BE68-C778-18C0769CE051}"/>
              </a:ext>
            </a:extLst>
          </p:cNvPr>
          <p:cNvSpPr/>
          <p:nvPr/>
        </p:nvSpPr>
        <p:spPr>
          <a:xfrm>
            <a:off x="4783610" y="4262976"/>
            <a:ext cx="1147290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07B4A3A-8F15-0F77-A020-EDC7C714E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08" y="3276600"/>
            <a:ext cx="2992393" cy="23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332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CC851CA4-51AB-2649-D22C-5843E2F98B6A}"/>
              </a:ext>
            </a:extLst>
          </p:cNvPr>
          <p:cNvSpPr/>
          <p:nvPr/>
        </p:nvSpPr>
        <p:spPr>
          <a:xfrm>
            <a:off x="0" y="0"/>
            <a:ext cx="12192000" cy="1067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SEGMENTACIÓN DE LAS CELDAS DEL TABLERO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81AED6C-B4C5-D340-76A3-D81D7DB5B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87" y="1478177"/>
            <a:ext cx="4116313" cy="4198723"/>
          </a:xfrm>
          <a:prstGeom prst="rect">
            <a:avLst/>
          </a:prstGeom>
        </p:spPr>
      </p:pic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E3651C09-C1EF-11E1-25F5-24443C9C7493}"/>
              </a:ext>
            </a:extLst>
          </p:cNvPr>
          <p:cNvSpPr/>
          <p:nvPr/>
        </p:nvSpPr>
        <p:spPr>
          <a:xfrm>
            <a:off x="2350678" y="1741985"/>
            <a:ext cx="2165052" cy="106760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¡Celdas muy grandes!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65D1117F-8F0F-AAA8-AAC0-2F402ECDDA14}"/>
              </a:ext>
            </a:extLst>
          </p:cNvPr>
          <p:cNvSpPr/>
          <p:nvPr/>
        </p:nvSpPr>
        <p:spPr>
          <a:xfrm>
            <a:off x="9640809" y="5031687"/>
            <a:ext cx="2165052" cy="136662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Solución:</a:t>
            </a:r>
          </a:p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Algoritmo de recorte</a:t>
            </a:r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03ADD19-A7FD-456A-2CE5-E812138C46C4}"/>
              </a:ext>
            </a:extLst>
          </p:cNvPr>
          <p:cNvSpPr/>
          <p:nvPr/>
        </p:nvSpPr>
        <p:spPr>
          <a:xfrm>
            <a:off x="4809720" y="4371902"/>
            <a:ext cx="1016878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159E536-11F1-338A-7925-97B4D2DBBF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3972" y="3327080"/>
            <a:ext cx="2838462" cy="282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42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790699" y="590550"/>
            <a:ext cx="92868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CAPTURA DEL FOTOGRAMA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PROCESAMIENTO DE LA CAPTURA Y DETECCIÓN DE LÍNEAS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FILTRADO DE LAS LÍNEAS PARA ESCOGER LAS 4 LÍNEAS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SEGMENTACIÓN DE LAS CELDAS DEL TABLERO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48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</a:t>
            </a:r>
            <a:r>
              <a:rPr lang="es-ES" sz="4800" dirty="0">
                <a:latin typeface="Circular Bold" panose="02000801000000010001" pitchFamily="2" charset="0"/>
                <a:ea typeface="Circular Bold" panose="02000801000000010001" pitchFamily="2" charset="0"/>
              </a:rPr>
              <a:t> MOVIMIENTO DEL JUGADOR – CLASIFICACIÓN DE LAS FIGURAS DETECTADAS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5: MOVIMIENTO DEL BOT – ANÁLISIS DEL TABLERO Y DECISIÓN DEL MOVIMIENTO</a:t>
            </a:r>
          </a:p>
        </p:txBody>
      </p:sp>
    </p:spTree>
    <p:extLst>
      <p:ext uri="{BB962C8B-B14F-4D97-AF65-F5344CB8AC3E}">
        <p14:creationId xmlns:p14="http://schemas.microsoft.com/office/powerpoint/2010/main" val="50094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MOVIMIENTO DEL JUGADOR – CLASIFICACIÓN DE LAS FIGURAS DETECTADAS</a:t>
            </a:r>
          </a:p>
        </p:txBody>
      </p:sp>
      <p:pic>
        <p:nvPicPr>
          <p:cNvPr id="8" name="20231215-0314-27.5171094">
            <a:hlinkClick r:id="" action="ppaction://media"/>
            <a:extLst>
              <a:ext uri="{FF2B5EF4-FFF2-40B4-BE49-F238E27FC236}">
                <a16:creationId xmlns:a16="http://schemas.microsoft.com/office/drawing/2014/main" id="{A994DBD5-09B3-FB34-B351-F9E50B2B7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6857" y="963648"/>
            <a:ext cx="5848196" cy="2973352"/>
          </a:xfrm>
          <a:prstGeom prst="rect">
            <a:avLst/>
          </a:prstGeom>
        </p:spPr>
      </p:pic>
      <p:pic>
        <p:nvPicPr>
          <p:cNvPr id="9" name="20231215-0315-07.4003078">
            <a:hlinkClick r:id="" action="ppaction://media"/>
            <a:extLst>
              <a:ext uri="{FF2B5EF4-FFF2-40B4-BE49-F238E27FC236}">
                <a16:creationId xmlns:a16="http://schemas.microsoft.com/office/drawing/2014/main" id="{70D91328-DCD7-82E0-E72A-9CFD704AA6B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9087" y="3429000"/>
            <a:ext cx="6211652" cy="3133725"/>
          </a:xfrm>
          <a:prstGeom prst="rect">
            <a:avLst/>
          </a:prstGeom>
        </p:spPr>
      </p:pic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DEBB0C-D13E-A8B5-F267-F1DFB1E5F683}"/>
              </a:ext>
            </a:extLst>
          </p:cNvPr>
          <p:cNvSpPr/>
          <p:nvPr/>
        </p:nvSpPr>
        <p:spPr>
          <a:xfrm>
            <a:off x="1695607" y="1666875"/>
            <a:ext cx="2165052" cy="1356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Entrenamiento del clasificador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96295F9-F95F-0196-CC7F-06349DDF34C2}"/>
              </a:ext>
            </a:extLst>
          </p:cNvPr>
          <p:cNvSpPr txBox="1"/>
          <p:nvPr/>
        </p:nvSpPr>
        <p:spPr>
          <a:xfrm>
            <a:off x="7689846" y="4280366"/>
            <a:ext cx="30861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578 cruces de entrenamiento</a:t>
            </a:r>
          </a:p>
          <a:p>
            <a:pPr algn="ctr"/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512 círculos de entrenamiento</a:t>
            </a:r>
          </a:p>
        </p:txBody>
      </p:sp>
    </p:spTree>
    <p:extLst>
      <p:ext uri="{BB962C8B-B14F-4D97-AF65-F5344CB8AC3E}">
        <p14:creationId xmlns:p14="http://schemas.microsoft.com/office/powerpoint/2010/main" val="263892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98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FF95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006E8B7-FF0D-C04B-1E26-83E4E40937F9}"/>
              </a:ext>
            </a:extLst>
          </p:cNvPr>
          <p:cNvSpPr txBox="1"/>
          <p:nvPr/>
        </p:nvSpPr>
        <p:spPr>
          <a:xfrm>
            <a:off x="1790699" y="590550"/>
            <a:ext cx="92546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FF9595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U-CV-TTT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Objetivo</a:t>
            </a:r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“Simular un jugador de tres en raya, cuyos ojos son la cámara de un móvil.”</a:t>
            </a:r>
          </a:p>
          <a:p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Bot de tres en raya que extrae la información de la partida visualmente, y juega contra el usuario en varias dificultades.</a:t>
            </a:r>
          </a:p>
          <a:p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Motivación</a:t>
            </a:r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- Entretenimiento</a:t>
            </a:r>
          </a:p>
          <a:p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- Aprendizaje personal</a:t>
            </a:r>
          </a:p>
        </p:txBody>
      </p:sp>
    </p:spTree>
    <p:extLst>
      <p:ext uri="{BB962C8B-B14F-4D97-AF65-F5344CB8AC3E}">
        <p14:creationId xmlns:p14="http://schemas.microsoft.com/office/powerpoint/2010/main" val="1594065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MOVIMIENTO DEL JUGADOR – CLASIFICACIÓN DE LAS FIGURAS DETECTADAS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DEBB0C-D13E-A8B5-F267-F1DFB1E5F683}"/>
              </a:ext>
            </a:extLst>
          </p:cNvPr>
          <p:cNvSpPr/>
          <p:nvPr/>
        </p:nvSpPr>
        <p:spPr>
          <a:xfrm>
            <a:off x="1695607" y="1666875"/>
            <a:ext cx="2165052" cy="1356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Entrenamiento del clasificador</a:t>
            </a:r>
          </a:p>
        </p:txBody>
      </p:sp>
      <p:pic>
        <p:nvPicPr>
          <p:cNvPr id="14" name="Imagen 13" descr="Imagen que contiene Código QR&#10;&#10;Descripción generada automáticamente">
            <a:extLst>
              <a:ext uri="{FF2B5EF4-FFF2-40B4-BE49-F238E27FC236}">
                <a16:creationId xmlns:a16="http://schemas.microsoft.com/office/drawing/2014/main" id="{7C7C9521-36A9-5000-0C29-A5794EDED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648" y="3360132"/>
            <a:ext cx="2933697" cy="29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9F654D42-C580-7274-654C-6DA87CDEF725}"/>
              </a:ext>
            </a:extLst>
          </p:cNvPr>
          <p:cNvSpPr txBox="1"/>
          <p:nvPr/>
        </p:nvSpPr>
        <p:spPr>
          <a:xfrm>
            <a:off x="4889754" y="2792747"/>
            <a:ext cx="2031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Cuadrada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4B24C85-89D8-3747-A79A-296BC6B6A53F}"/>
              </a:ext>
            </a:extLst>
          </p:cNvPr>
          <p:cNvSpPr txBox="1"/>
          <p:nvPr/>
        </p:nvSpPr>
        <p:spPr>
          <a:xfrm>
            <a:off x="8572752" y="2261833"/>
            <a:ext cx="2031488" cy="992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Pixelada</a:t>
            </a:r>
          </a:p>
          <a:p>
            <a:pPr algn="ctr"/>
            <a:endParaRPr lang="es-ES" sz="105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16x16</a:t>
            </a:r>
          </a:p>
        </p:txBody>
      </p:sp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39B2AEDC-DAC3-F781-9B9E-2BDBE4FBB284}"/>
              </a:ext>
            </a:extLst>
          </p:cNvPr>
          <p:cNvSpPr/>
          <p:nvPr/>
        </p:nvSpPr>
        <p:spPr>
          <a:xfrm>
            <a:off x="3180910" y="4601553"/>
            <a:ext cx="1016878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E35C34-9EF7-CDAE-E6DA-2FCEC351B7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825" y="3318855"/>
            <a:ext cx="1152524" cy="29336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336EC6FB-E530-E0A2-3FCB-3EC07EA7AC4A}"/>
              </a:ext>
            </a:extLst>
          </p:cNvPr>
          <p:cNvSpPr/>
          <p:nvPr/>
        </p:nvSpPr>
        <p:spPr>
          <a:xfrm>
            <a:off x="6863908" y="4601553"/>
            <a:ext cx="1016878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18EB5CD0-D2FE-19C1-A490-7F667A5A5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650" y="3318855"/>
            <a:ext cx="2933697" cy="29336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00539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MOVIMIENTO DEL JUGADOR – CLASIFICACIÓN DE LAS FIGURAS DETECTADAS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DEBB0C-D13E-A8B5-F267-F1DFB1E5F683}"/>
              </a:ext>
            </a:extLst>
          </p:cNvPr>
          <p:cNvSpPr/>
          <p:nvPr/>
        </p:nvSpPr>
        <p:spPr>
          <a:xfrm>
            <a:off x="1695607" y="1666875"/>
            <a:ext cx="2165052" cy="1356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Entrenamiento del clasificador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A050C4-74B8-30AF-8881-E11983DC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161" y="3179154"/>
            <a:ext cx="3038233" cy="320620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F90940-18CC-402A-15F6-C3D8EC1F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796" y="3179154"/>
            <a:ext cx="2999032" cy="320620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5E22155-EAFF-528F-89EF-BE1860982C9E}"/>
              </a:ext>
            </a:extLst>
          </p:cNvPr>
          <p:cNvSpPr txBox="1"/>
          <p:nvPr/>
        </p:nvSpPr>
        <p:spPr>
          <a:xfrm>
            <a:off x="5042412" y="2238130"/>
            <a:ext cx="6031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Imágenes/prototipos de probabilidad</a:t>
            </a:r>
          </a:p>
        </p:txBody>
      </p:sp>
    </p:spTree>
    <p:extLst>
      <p:ext uri="{BB962C8B-B14F-4D97-AF65-F5344CB8AC3E}">
        <p14:creationId xmlns:p14="http://schemas.microsoft.com/office/powerpoint/2010/main" val="1384512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MOVIMIENTO DEL JUGADOR – CLASIFICACIÓN DE LAS FIGURAS DETECTADAS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9CDEBB0C-D13E-A8B5-F267-F1DFB1E5F683}"/>
              </a:ext>
            </a:extLst>
          </p:cNvPr>
          <p:cNvSpPr/>
          <p:nvPr/>
        </p:nvSpPr>
        <p:spPr>
          <a:xfrm>
            <a:off x="1695607" y="1666875"/>
            <a:ext cx="2165052" cy="1356705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Prueba del clasificador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5A050C4-74B8-30AF-8881-E11983DC8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090" y="1824896"/>
            <a:ext cx="1769590" cy="186742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7F90940-18CC-402A-15F6-C3D8EC1FB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5153" y="1824895"/>
            <a:ext cx="1746757" cy="186742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2BB507B-8009-86C7-108A-2F8DDEE0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3048" y="4023282"/>
            <a:ext cx="2869673" cy="241551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063895D-B283-7DA6-1A6D-B51AD99D25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543" y="4023281"/>
            <a:ext cx="2147975" cy="2415517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A11B505-5596-A53C-71C9-950B0C683DC9}"/>
              </a:ext>
            </a:extLst>
          </p:cNvPr>
          <p:cNvSpPr txBox="1"/>
          <p:nvPr/>
        </p:nvSpPr>
        <p:spPr>
          <a:xfrm>
            <a:off x="1305168" y="3692316"/>
            <a:ext cx="25360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512 círculos de entrenamiento</a:t>
            </a:r>
          </a:p>
          <a:p>
            <a:pPr algn="ctr"/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189 círculos de prueba, con 100% de éxito</a:t>
            </a:r>
          </a:p>
          <a:p>
            <a:pPr algn="ctr"/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73% entrenamiento</a:t>
            </a: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27% prueba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C04E56F-FDC2-E3B6-5FC6-DA9C983B9DEC}"/>
              </a:ext>
            </a:extLst>
          </p:cNvPr>
          <p:cNvSpPr txBox="1"/>
          <p:nvPr/>
        </p:nvSpPr>
        <p:spPr>
          <a:xfrm>
            <a:off x="9485556" y="2822138"/>
            <a:ext cx="22756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578 cruces de entrenamiento</a:t>
            </a: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 </a:t>
            </a: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210 cruces de prueba, con 100% de éxito</a:t>
            </a:r>
          </a:p>
          <a:p>
            <a:pPr algn="ctr"/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73% entrenamiento</a:t>
            </a:r>
          </a:p>
          <a:p>
            <a:pPr algn="ctr"/>
            <a:r>
              <a:rPr lang="es-ES" dirty="0">
                <a:latin typeface="Circular Bold" panose="02000801000000010001" pitchFamily="2" charset="0"/>
                <a:ea typeface="Circular Bold" panose="02000801000000010001" pitchFamily="2" charset="0"/>
              </a:rPr>
              <a:t>27% prueba</a:t>
            </a:r>
          </a:p>
        </p:txBody>
      </p:sp>
    </p:spTree>
    <p:extLst>
      <p:ext uri="{BB962C8B-B14F-4D97-AF65-F5344CB8AC3E}">
        <p14:creationId xmlns:p14="http://schemas.microsoft.com/office/powerpoint/2010/main" val="42334164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790699" y="590550"/>
            <a:ext cx="92868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CAPTURA DEL FOTOGRAMA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PROCESAMIENTO DE LA CAPTURA Y DETECCIÓN DE LÍNEAS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FILTRADO DE LAS LÍNEAS PARA ESCOGER LAS 4 LÍNEAS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SEGMENTACIÓN DE LAS CELDAS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MOVIMIENTO DEL JUGADOR – CLASIFICACIÓN DE LAS FIGURAS DETECTADAS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48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5:</a:t>
            </a:r>
            <a:r>
              <a:rPr lang="es-ES" sz="4800" dirty="0">
                <a:latin typeface="Circular Bold" panose="02000801000000010001" pitchFamily="2" charset="0"/>
                <a:ea typeface="Circular Bold" panose="02000801000000010001" pitchFamily="2" charset="0"/>
              </a:rPr>
              <a:t> MOVIMIENTO DEL BOT – ANÁLISIS DEL TABLERO Y DECISIÓN DEL MOVIMIENTO</a:t>
            </a:r>
          </a:p>
        </p:txBody>
      </p:sp>
    </p:spTree>
    <p:extLst>
      <p:ext uri="{BB962C8B-B14F-4D97-AF65-F5344CB8AC3E}">
        <p14:creationId xmlns:p14="http://schemas.microsoft.com/office/powerpoint/2010/main" val="289227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MOVIMIENTO DEL BOT – ANÁLISIS DEL TABLERO Y DECISIÓN DE MOVIMIENTO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BC84CB2-BF37-BDE0-D9CD-2BEE0E9BA5AF}"/>
              </a:ext>
            </a:extLst>
          </p:cNvPr>
          <p:cNvSpPr/>
          <p:nvPr/>
        </p:nvSpPr>
        <p:spPr>
          <a:xfrm>
            <a:off x="1956894" y="3806175"/>
            <a:ext cx="2165052" cy="135670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Juega aleatoriamente</a:t>
            </a: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72AA3F09-992B-6A36-6373-F7859417F187}"/>
              </a:ext>
            </a:extLst>
          </p:cNvPr>
          <p:cNvSpPr/>
          <p:nvPr/>
        </p:nvSpPr>
        <p:spPr>
          <a:xfrm>
            <a:off x="4808964" y="3822700"/>
            <a:ext cx="2889093" cy="192722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Detecta cuando le falta 1 para ganar.</a:t>
            </a:r>
          </a:p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Bloquea al jugador cuando le falta 1 para ganar.</a:t>
            </a:r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ECBC5FD6-B001-1402-B3F1-BAEC418393C8}"/>
              </a:ext>
            </a:extLst>
          </p:cNvPr>
          <p:cNvSpPr/>
          <p:nvPr/>
        </p:nvSpPr>
        <p:spPr>
          <a:xfrm>
            <a:off x="8710979" y="3696602"/>
            <a:ext cx="2676651" cy="1909418"/>
          </a:xfrm>
          <a:prstGeom prst="roundRect">
            <a:avLst/>
          </a:prstGeom>
          <a:solidFill>
            <a:srgbClr val="EB404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NUNCA PIERDE.</a:t>
            </a:r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8590DA37-EE15-0040-5BA0-430A19E3565F}"/>
              </a:ext>
            </a:extLst>
          </p:cNvPr>
          <p:cNvSpPr/>
          <p:nvPr/>
        </p:nvSpPr>
        <p:spPr>
          <a:xfrm rot="7891651">
            <a:off x="3690048" y="3638551"/>
            <a:ext cx="1016878" cy="3683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C4A3349A-A94B-DF6C-287F-ED6406AA708E}"/>
              </a:ext>
            </a:extLst>
          </p:cNvPr>
          <p:cNvSpPr/>
          <p:nvPr/>
        </p:nvSpPr>
        <p:spPr>
          <a:xfrm rot="5400000">
            <a:off x="5674239" y="3385822"/>
            <a:ext cx="1016878" cy="3683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12752158-7AEC-65A9-7AD8-B12ED3092699}"/>
              </a:ext>
            </a:extLst>
          </p:cNvPr>
          <p:cNvSpPr/>
          <p:nvPr/>
        </p:nvSpPr>
        <p:spPr>
          <a:xfrm rot="2077856">
            <a:off x="8027829" y="3512452"/>
            <a:ext cx="1271194" cy="368300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AB393E8-37F2-5B21-BFF1-DCF6A6D23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499" y="2060575"/>
            <a:ext cx="4350024" cy="1467605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A4A65C6-B596-F498-151D-98E499F66A75}"/>
              </a:ext>
            </a:extLst>
          </p:cNvPr>
          <p:cNvSpPr txBox="1"/>
          <p:nvPr/>
        </p:nvSpPr>
        <p:spPr>
          <a:xfrm>
            <a:off x="8911467" y="5652272"/>
            <a:ext cx="2275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rgbClr val="EB404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Algoritmo </a:t>
            </a:r>
            <a:r>
              <a:rPr lang="es-ES" dirty="0" err="1">
                <a:solidFill>
                  <a:srgbClr val="EB404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Minimax</a:t>
            </a:r>
            <a:endParaRPr lang="es-ES" dirty="0">
              <a:solidFill>
                <a:srgbClr val="EB4040"/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7995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FF95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F2519A-1C05-E3AE-8FC5-7BCDC53854D1}"/>
              </a:ext>
            </a:extLst>
          </p:cNvPr>
          <p:cNvSpPr txBox="1"/>
          <p:nvPr/>
        </p:nvSpPr>
        <p:spPr>
          <a:xfrm>
            <a:off x="1790699" y="590550"/>
            <a:ext cx="9254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FF9595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DEMOSTRACIÓN</a:t>
            </a:r>
          </a:p>
        </p:txBody>
      </p:sp>
    </p:spTree>
    <p:extLst>
      <p:ext uri="{BB962C8B-B14F-4D97-AF65-F5344CB8AC3E}">
        <p14:creationId xmlns:p14="http://schemas.microsoft.com/office/powerpoint/2010/main" val="23437943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FF959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6B8353-93F1-F984-6822-8F7BF04BA780}"/>
              </a:ext>
            </a:extLst>
          </p:cNvPr>
          <p:cNvSpPr txBox="1"/>
          <p:nvPr/>
        </p:nvSpPr>
        <p:spPr>
          <a:xfrm>
            <a:off x="1790699" y="590550"/>
            <a:ext cx="92546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FF9595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MEJORAS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endParaRPr lang="es-ES" sz="16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- Robustez ante cambios en iluminación/sombras</a:t>
            </a:r>
          </a:p>
          <a:p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- Robustez ante cambios en el grosor de los trazados</a:t>
            </a:r>
          </a:p>
          <a:p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- Ampliación a más dimensiones</a:t>
            </a:r>
          </a:p>
          <a:p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- Otros modos en el menú</a:t>
            </a:r>
          </a:p>
          <a:p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- Aplicación móvil</a:t>
            </a:r>
          </a:p>
          <a:p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2400" dirty="0">
                <a:latin typeface="Circular Bold" panose="02000801000000010001" pitchFamily="2" charset="0"/>
                <a:ea typeface="Circular Bold" panose="02000801000000010001" pitchFamily="2" charset="0"/>
              </a:rPr>
              <a:t>- Incorporación del sistema en un robot</a:t>
            </a:r>
            <a:endParaRPr lang="es-ES" dirty="0">
              <a:latin typeface="Circular Bold" panose="02000801000000010001" pitchFamily="2" charset="0"/>
              <a:ea typeface="Circular Bold" panose="020008010000000100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74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790699" y="590550"/>
            <a:ext cx="925467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</a:t>
            </a:r>
            <a:r>
              <a:rPr lang="es-ES" sz="4800" dirty="0">
                <a:latin typeface="Circular Bold" panose="02000801000000010001" pitchFamily="2" charset="0"/>
                <a:ea typeface="Circular Bold" panose="02000801000000010001" pitchFamily="2" charset="0"/>
              </a:rPr>
              <a:t>CAPTURA DEL FOTOGRAMA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PROCESAMIENTO DE LA CAPTURA Y DETECCIÓN DE LÍNEAS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FILTRADO DE LAS LÍNEAS PARA ESCOGER LAS 4 LÍNEAS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SEGMENTACIÓN DE LAS CELDAS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MOVIMIENTO DEL JUGADOR – CLASIFICACIÓN DE LAS FIGURAS ENCONTRADAS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5: MOVIMIENTO DEL BOT – ANÁLISIS DEL TABLERO Y DECISIÓN DEL MOVIMIENTO</a:t>
            </a:r>
          </a:p>
        </p:txBody>
      </p:sp>
    </p:spTree>
    <p:extLst>
      <p:ext uri="{BB962C8B-B14F-4D97-AF65-F5344CB8AC3E}">
        <p14:creationId xmlns:p14="http://schemas.microsoft.com/office/powerpoint/2010/main" val="4069843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067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CAPTURA DEL FOTOGRAMA</a:t>
            </a:r>
          </a:p>
        </p:txBody>
      </p:sp>
      <p:pic>
        <p:nvPicPr>
          <p:cNvPr id="1026" name="Picture 2" descr="DroidCam - Webcam for PC - Apps en Google Play">
            <a:extLst>
              <a:ext uri="{FF2B5EF4-FFF2-40B4-BE49-F238E27FC236}">
                <a16:creationId xmlns:a16="http://schemas.microsoft.com/office/drawing/2014/main" id="{126086F2-D736-9ED6-CCB7-1A9F9C578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2070100"/>
            <a:ext cx="2717800" cy="271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nterfaz de usuario gráfica, Aplicación, Teams&#10;&#10;Descripción generada automáticamente">
            <a:extLst>
              <a:ext uri="{FF2B5EF4-FFF2-40B4-BE49-F238E27FC236}">
                <a16:creationId xmlns:a16="http://schemas.microsoft.com/office/drawing/2014/main" id="{20621529-A22D-91BC-EF44-C881304AE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t="3808" r="-524" b="39082"/>
          <a:stretch/>
        </p:blipFill>
        <p:spPr>
          <a:xfrm>
            <a:off x="6261100" y="1076502"/>
            <a:ext cx="4584700" cy="5781498"/>
          </a:xfrm>
          <a:prstGeom prst="rect">
            <a:avLst/>
          </a:prstGeom>
        </p:spPr>
      </p:pic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919F4B4A-8E1C-BA72-F68F-70C14C0A2A88}"/>
              </a:ext>
            </a:extLst>
          </p:cNvPr>
          <p:cNvSpPr/>
          <p:nvPr/>
        </p:nvSpPr>
        <p:spPr>
          <a:xfrm>
            <a:off x="4507210" y="5348895"/>
            <a:ext cx="2165052" cy="106760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ysClr val="windowText" lastClr="000000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La IP es privada (LAN)</a:t>
            </a:r>
          </a:p>
        </p:txBody>
      </p:sp>
    </p:spTree>
    <p:extLst>
      <p:ext uri="{BB962C8B-B14F-4D97-AF65-F5344CB8AC3E}">
        <p14:creationId xmlns:p14="http://schemas.microsoft.com/office/powerpoint/2010/main" val="3942385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06760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CAPTURA DEL FOTOGRAMA</a:t>
            </a:r>
          </a:p>
        </p:txBody>
      </p:sp>
      <p:pic>
        <p:nvPicPr>
          <p:cNvPr id="8" name="20231215-0128-05.8678173">
            <a:hlinkClick r:id="" action="ppaction://media"/>
            <a:extLst>
              <a:ext uri="{FF2B5EF4-FFF2-40B4-BE49-F238E27FC236}">
                <a16:creationId xmlns:a16="http://schemas.microsoft.com/office/drawing/2014/main" id="{CF77ED76-4585-89BC-C960-6C0E65DC77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54" t="613" r="744" b="629"/>
          <a:stretch/>
        </p:blipFill>
        <p:spPr>
          <a:xfrm>
            <a:off x="3530600" y="1460500"/>
            <a:ext cx="60706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41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790699" y="590550"/>
            <a:ext cx="92868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CAPTURA DEL FOTOGRAMA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48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</a:t>
            </a:r>
            <a:r>
              <a:rPr lang="es-ES" sz="4800" dirty="0">
                <a:latin typeface="Circular Bold" panose="02000801000000010001" pitchFamily="2" charset="0"/>
                <a:ea typeface="Circular Bold" panose="02000801000000010001" pitchFamily="2" charset="0"/>
              </a:rPr>
              <a:t> PROCESAMIENTO DE LA CAPTURA Y DETECCIÓN DE LÍNEAS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 FILTRADO DE LAS LÍNEAS PARA ESCOGER LAS 4 LÍNEAS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SEGMENTACIÓN DE LAS CELDAS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MOVIMIENTO DEL JUGADOR – CLASIFICACIÓN DE LAS FIGURAS ENCONTRADAS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5: MOVIMIENTO DEL BOT – ANÁLISIS DEL TABLERO Y DECISIÓN DEL MOVIMIENTO</a:t>
            </a:r>
          </a:p>
        </p:txBody>
      </p:sp>
    </p:spTree>
    <p:extLst>
      <p:ext uri="{BB962C8B-B14F-4D97-AF65-F5344CB8AC3E}">
        <p14:creationId xmlns:p14="http://schemas.microsoft.com/office/powerpoint/2010/main" val="3471518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PROCESAMIENTO DE LA CAPTURA Y DETECCIÓN DE LÍNEAS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B2F2AC-230A-B3ED-BD1F-5FD6860B1731}"/>
              </a:ext>
            </a:extLst>
          </p:cNvPr>
          <p:cNvSpPr txBox="1"/>
          <p:nvPr/>
        </p:nvSpPr>
        <p:spPr>
          <a:xfrm>
            <a:off x="2753112" y="1820426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Circular Bold" panose="02000801000000010001" pitchFamily="2" charset="0"/>
                <a:ea typeface="Circular Bold" panose="02000801000000010001" pitchFamily="2" charset="0"/>
              </a:rPr>
              <a:t>Binarización</a:t>
            </a:r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endParaRPr lang="es-ES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: 130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FBD84B-7D1B-76D4-91FA-E29EF839E7B4}"/>
              </a:ext>
            </a:extLst>
          </p:cNvPr>
          <p:cNvSpPr txBox="1"/>
          <p:nvPr/>
        </p:nvSpPr>
        <p:spPr>
          <a:xfrm>
            <a:off x="6926161" y="1582679"/>
            <a:ext cx="35601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>
                <a:latin typeface="Circular Bold" panose="02000801000000010001" pitchFamily="2" charset="0"/>
                <a:ea typeface="Circular Bold" panose="02000801000000010001" pitchFamily="2" charset="0"/>
              </a:rPr>
              <a:t>Suavizado gaussiano</a:t>
            </a:r>
          </a:p>
          <a:p>
            <a:pPr algn="ctr"/>
            <a:endParaRPr lang="es-ES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Sigma: 2</a:t>
            </a:r>
          </a:p>
          <a:p>
            <a:pPr algn="ctr"/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Apertura del </a:t>
            </a:r>
            <a:r>
              <a:rPr lang="es-E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kernel</a:t>
            </a:r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: 5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7A72F51B-8856-7B3D-8C74-EFFCD4A445EF}"/>
              </a:ext>
            </a:extLst>
          </p:cNvPr>
          <p:cNvSpPr/>
          <p:nvPr/>
        </p:nvSpPr>
        <p:spPr>
          <a:xfrm>
            <a:off x="5839213" y="4503053"/>
            <a:ext cx="1016878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02371A-E36B-7ECF-E716-7DFB1CB51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817" y="2865974"/>
            <a:ext cx="3344691" cy="3622837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CDF336D2-071C-D565-979F-9DB34DC2E101}"/>
              </a:ext>
            </a:extLst>
          </p:cNvPr>
          <p:cNvSpPr/>
          <p:nvPr/>
        </p:nvSpPr>
        <p:spPr>
          <a:xfrm>
            <a:off x="10214896" y="4493242"/>
            <a:ext cx="1481804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873C27-D62B-5F83-19DE-4EC84C3BD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3891" y="2865974"/>
            <a:ext cx="3344691" cy="36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743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4DF5724-0A85-BF77-CE86-68A302306D27}"/>
              </a:ext>
            </a:extLst>
          </p:cNvPr>
          <p:cNvSpPr/>
          <p:nvPr/>
        </p:nvSpPr>
        <p:spPr>
          <a:xfrm>
            <a:off x="0" y="0"/>
            <a:ext cx="12192000" cy="1371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468664" y="295275"/>
            <a:ext cx="92546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5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</a:t>
            </a:r>
            <a:r>
              <a:rPr lang="es-ES" sz="2500" dirty="0">
                <a:latin typeface="Circular Bold" panose="02000801000000010001" pitchFamily="2" charset="0"/>
                <a:ea typeface="Circular Bold" panose="02000801000000010001" pitchFamily="2" charset="0"/>
              </a:rPr>
              <a:t>PROCESAMIENTO DE LA CAPTURA Y DETECCIÓN DE LÍNEAS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7873C27-D62B-5F83-19DE-4EC84C3BD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33891" y="2872723"/>
            <a:ext cx="3344691" cy="362895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7B2F2AC-230A-B3ED-BD1F-5FD6860B1731}"/>
              </a:ext>
            </a:extLst>
          </p:cNvPr>
          <p:cNvSpPr txBox="1"/>
          <p:nvPr/>
        </p:nvSpPr>
        <p:spPr>
          <a:xfrm>
            <a:off x="2753112" y="1820426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err="1">
                <a:latin typeface="Circular Bold" panose="02000801000000010001" pitchFamily="2" charset="0"/>
                <a:ea typeface="Circular Bold" panose="02000801000000010001" pitchFamily="2" charset="0"/>
              </a:rPr>
              <a:t>Canny</a:t>
            </a:r>
            <a:endParaRPr lang="es-ES" sz="2400" dirty="0"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pPr algn="ctr"/>
            <a:endParaRPr lang="es-ES" sz="10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Thresholds</a:t>
            </a:r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: [14,220]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EFBD84B-7D1B-76D4-91FA-E29EF839E7B4}"/>
              </a:ext>
            </a:extLst>
          </p:cNvPr>
          <p:cNvSpPr txBox="1"/>
          <p:nvPr/>
        </p:nvSpPr>
        <p:spPr>
          <a:xfrm>
            <a:off x="6926161" y="1851204"/>
            <a:ext cx="356014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err="1">
                <a:latin typeface="Circular Bold" panose="02000801000000010001" pitchFamily="2" charset="0"/>
                <a:ea typeface="Circular Bold" panose="02000801000000010001" pitchFamily="2" charset="0"/>
              </a:rPr>
              <a:t>Hough</a:t>
            </a:r>
            <a:r>
              <a:rPr lang="es-ES" sz="2000" dirty="0">
                <a:latin typeface="Circular Bold" panose="02000801000000010001" pitchFamily="2" charset="0"/>
                <a:ea typeface="Circular Bold" panose="02000801000000010001" pitchFamily="2" charset="0"/>
              </a:rPr>
              <a:t> (estándar)</a:t>
            </a:r>
          </a:p>
          <a:p>
            <a:pPr algn="ctr"/>
            <a:endParaRPr lang="es-ES" sz="1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ctr"/>
            <a:r>
              <a:rPr lang="es-ES" sz="2000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Threshold</a:t>
            </a:r>
            <a:r>
              <a:rPr lang="es-ES" sz="20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: 41</a:t>
            </a:r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149A2A1-B5BA-F14B-14CC-9AD80E82D5C9}"/>
              </a:ext>
            </a:extLst>
          </p:cNvPr>
          <p:cNvSpPr/>
          <p:nvPr/>
        </p:nvSpPr>
        <p:spPr>
          <a:xfrm>
            <a:off x="969296" y="4493242"/>
            <a:ext cx="1481804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8C864001-C6CC-3070-9227-786B172C60BF}"/>
              </a:ext>
            </a:extLst>
          </p:cNvPr>
          <p:cNvSpPr/>
          <p:nvPr/>
        </p:nvSpPr>
        <p:spPr>
          <a:xfrm>
            <a:off x="5376196" y="4493242"/>
            <a:ext cx="1481804" cy="368300"/>
          </a:xfrm>
          <a:prstGeom prst="rightArrow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02371A-E36B-7ECF-E716-7DFB1CB51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6435" y="2865974"/>
            <a:ext cx="3339455" cy="362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2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72DFC7A-BD8A-2105-5EB1-A258B4645B3E}"/>
              </a:ext>
            </a:extLst>
          </p:cNvPr>
          <p:cNvSpPr/>
          <p:nvPr/>
        </p:nvSpPr>
        <p:spPr>
          <a:xfrm>
            <a:off x="0" y="0"/>
            <a:ext cx="1152525" cy="6858000"/>
          </a:xfrm>
          <a:prstGeom prst="rect">
            <a:avLst/>
          </a:prstGeom>
          <a:solidFill>
            <a:srgbClr val="C2B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0D3976-BC36-39D4-0901-0D605A7EDA05}"/>
              </a:ext>
            </a:extLst>
          </p:cNvPr>
          <p:cNvSpPr txBox="1"/>
          <p:nvPr/>
        </p:nvSpPr>
        <p:spPr>
          <a:xfrm>
            <a:off x="1790699" y="590550"/>
            <a:ext cx="92868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0: CAPTURA DEL FOTOGRAMA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1: PROCESAMIENTO DE LA CAPTURA Y DETECCIÓN DE LÍNEAS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sz="4800" dirty="0">
                <a:solidFill>
                  <a:srgbClr val="C2B7FF"/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2:</a:t>
            </a:r>
            <a:r>
              <a:rPr lang="es-ES" sz="4800" dirty="0">
                <a:latin typeface="Circular Bold" panose="02000801000000010001" pitchFamily="2" charset="0"/>
                <a:ea typeface="Circular Bold" panose="02000801000000010001" pitchFamily="2" charset="0"/>
              </a:rPr>
              <a:t> FILTRADO DE LAS LÍNEAS PARA ESCOGER LAS 4 LÍNEAS DEL TABLERO</a:t>
            </a:r>
          </a:p>
          <a:p>
            <a:endParaRPr lang="es-ES" dirty="0">
              <a:solidFill>
                <a:schemeClr val="bg1">
                  <a:lumMod val="85000"/>
                </a:schemeClr>
              </a:solidFill>
              <a:latin typeface="Circular Bold" panose="02000801000000010001" pitchFamily="2" charset="0"/>
              <a:ea typeface="Circular Bold" panose="02000801000000010001" pitchFamily="2" charset="0"/>
            </a:endParaRP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3: SEGMENTACIÓN DE LAS CELDAS DEL TABLERO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4: MOVIMIENTO DEL JUGADOR – CLASIFICACIÓN DE LAS FIGURAS ENCONTRADAS</a:t>
            </a:r>
          </a:p>
          <a:p>
            <a:r>
              <a:rPr lang="es-ES" dirty="0">
                <a:solidFill>
                  <a:schemeClr val="bg1">
                    <a:lumMod val="85000"/>
                  </a:schemeClr>
                </a:solidFill>
                <a:latin typeface="Circular Bold" panose="02000801000000010001" pitchFamily="2" charset="0"/>
                <a:ea typeface="Circular Bold" panose="02000801000000010001" pitchFamily="2" charset="0"/>
              </a:rPr>
              <a:t>FASE 5: MOVIMIENTO DEL BOT – ANÁLISIS DEL TABLERO Y DECISIÓN DEL MOVIMIENTO</a:t>
            </a:r>
          </a:p>
        </p:txBody>
      </p:sp>
    </p:spTree>
    <p:extLst>
      <p:ext uri="{BB962C8B-B14F-4D97-AF65-F5344CB8AC3E}">
        <p14:creationId xmlns:p14="http://schemas.microsoft.com/office/powerpoint/2010/main" val="2904259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878</Words>
  <Application>Microsoft Office PowerPoint</Application>
  <PresentationFormat>Panorámica</PresentationFormat>
  <Paragraphs>158</Paragraphs>
  <Slides>26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Circular Bold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Macoris Decena Gimenez</dc:creator>
  <cp:lastModifiedBy>Macoris Decena Gimenez</cp:lastModifiedBy>
  <cp:revision>16</cp:revision>
  <dcterms:created xsi:type="dcterms:W3CDTF">2023-12-15T00:42:30Z</dcterms:created>
  <dcterms:modified xsi:type="dcterms:W3CDTF">2023-12-15T12:21:25Z</dcterms:modified>
</cp:coreProperties>
</file>